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57" userDrawn="1">
          <p15:clr>
            <a:srgbClr val="A4A3A4"/>
          </p15:clr>
        </p15:guide>
        <p15:guide id="3" pos="7491" userDrawn="1">
          <p15:clr>
            <a:srgbClr val="A4A3A4"/>
          </p15:clr>
        </p15:guide>
        <p15:guide id="4" orient="horz" pos="1797" userDrawn="1">
          <p15:clr>
            <a:srgbClr val="A4A3A4"/>
          </p15:clr>
        </p15:guide>
        <p15:guide id="5" orient="horz" pos="4110" userDrawn="1">
          <p15:clr>
            <a:srgbClr val="A4A3A4"/>
          </p15:clr>
        </p15:guide>
        <p15:guide id="6" orient="horz" pos="618" userDrawn="1">
          <p15:clr>
            <a:srgbClr val="A4A3A4"/>
          </p15:clr>
        </p15:guide>
        <p15:guide id="7" pos="1822" userDrawn="1">
          <p15:clr>
            <a:srgbClr val="A4A3A4"/>
          </p15:clr>
        </p15:guide>
        <p15:guide id="8" pos="5881" userDrawn="1">
          <p15:clr>
            <a:srgbClr val="A4A3A4"/>
          </p15:clr>
        </p15:guide>
        <p15:guide id="9" pos="3908" userDrawn="1">
          <p15:clr>
            <a:srgbClr val="A4A3A4"/>
          </p15:clr>
        </p15:guide>
        <p15:guide id="10" pos="19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огожникова Елизавета Евгеньевна" initials="РЕЕ" lastIdx="13" clrIdx="0">
    <p:extLst>
      <p:ext uri="{19B8F6BF-5375-455C-9EA6-DF929625EA0E}">
        <p15:presenceInfo xmlns:p15="http://schemas.microsoft.com/office/powerpoint/2012/main" userId="Рогожникова Елизавета Евгеньевна" providerId="None"/>
      </p:ext>
    </p:extLst>
  </p:cmAuthor>
  <p:cmAuthor id="2" name="Либефорт Евгения Александровна" initials="ЛЕА" lastIdx="1" clrIdx="1">
    <p:extLst>
      <p:ext uri="{19B8F6BF-5375-455C-9EA6-DF929625EA0E}">
        <p15:presenceInfo xmlns:p15="http://schemas.microsoft.com/office/powerpoint/2012/main" userId="Либефорт Евгения Александровна" providerId="None"/>
      </p:ext>
    </p:extLst>
  </p:cmAuthor>
  <p:cmAuthor id="3" name="Слуцкая Марина Витальевна" initials="СМВ" lastIdx="15" clrIdx="2">
    <p:extLst>
      <p:ext uri="{19B8F6BF-5375-455C-9EA6-DF929625EA0E}">
        <p15:presenceInfo xmlns:p15="http://schemas.microsoft.com/office/powerpoint/2012/main" userId="Слуцкая Марина Виталь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5057"/>
    <a:srgbClr val="8FC54C"/>
    <a:srgbClr val="F9F9F9"/>
    <a:srgbClr val="FFFFFF"/>
    <a:srgbClr val="F8F8F8"/>
    <a:srgbClr val="F6FCF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31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20" y="176"/>
      </p:cViewPr>
      <p:guideLst>
        <p:guide pos="257"/>
        <p:guide pos="7491"/>
        <p:guide orient="horz" pos="1797"/>
        <p:guide orient="horz" pos="4110"/>
        <p:guide orient="horz" pos="618"/>
        <p:guide pos="1822"/>
        <p:guide pos="5881"/>
        <p:guide pos="3908"/>
        <p:guide pos="1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E996B-E7F6-4A71-AAB2-F22B2D1343EC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04C75-5F03-4BD8-9B09-6E8E1F1606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8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45a23278d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1145a23278d_0_278:notes"/>
          <p:cNvSpPr txBox="1">
            <a:spLocks noGrp="1"/>
          </p:cNvSpPr>
          <p:nvPr>
            <p:ph type="body" idx="1"/>
          </p:nvPr>
        </p:nvSpPr>
        <p:spPr>
          <a:xfrm>
            <a:off x="679768" y="4743579"/>
            <a:ext cx="5438140" cy="388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1145a23278d_0_278:notes"/>
          <p:cNvSpPr txBox="1">
            <a:spLocks noGrp="1"/>
          </p:cNvSpPr>
          <p:nvPr>
            <p:ph type="sldNum" idx="12"/>
          </p:nvPr>
        </p:nvSpPr>
        <p:spPr>
          <a:xfrm>
            <a:off x="3850443" y="9362238"/>
            <a:ext cx="2945659" cy="49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472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3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5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8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Пользовательский макет">
  <p:cSld name="1_Пользовательский макет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480000" y="266846"/>
            <a:ext cx="11232000" cy="320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Tahoma"/>
              <a:buNone/>
              <a:defRPr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124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8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3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34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26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82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9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4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5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FDAB5424-DC75-B0C9-5B6A-4737F4847BE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063655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15" imgW="532" imgH="533" progId="TCLayout.ActiveDocument.1">
                  <p:embed/>
                </p:oleObj>
              </mc:Choice>
              <mc:Fallback>
                <p:oleObj name="Слайд think-cell" r:id="rId15" imgW="532" imgH="5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6CF40-0290-4A06-9B2C-E8BCFD120545}" type="datetimeFigureOut">
              <a:rPr lang="ru-RU" smtClean="0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70275-7C08-409F-A9C9-87A1838B0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45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2.png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hink-cell data - do not delete" hidden="1">
            <a:extLst>
              <a:ext uri="{FF2B5EF4-FFF2-40B4-BE49-F238E27FC236}">
                <a16:creationId xmlns:a16="http://schemas.microsoft.com/office/drawing/2014/main" id="{AC9D7120-0711-E659-8955-EC14D7DBE51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69437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4" imgW="532" imgH="533" progId="TCLayout.ActiveDocument.1">
                  <p:embed/>
                </p:oleObj>
              </mc:Choice>
              <mc:Fallback>
                <p:oleObj name="Слайд think-cell" r:id="rId4" imgW="532" imgH="533" progId="TCLayout.ActiveDocument.1">
                  <p:embed/>
                  <p:pic>
                    <p:nvPicPr>
                      <p:cNvPr id="2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9D7120-0711-E659-8955-EC14D7DBE5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8FB510EA-7A1D-3C75-79A1-5C77F8EB316B}"/>
              </a:ext>
            </a:extLst>
          </p:cNvPr>
          <p:cNvSpPr/>
          <p:nvPr/>
        </p:nvSpPr>
        <p:spPr>
          <a:xfrm>
            <a:off x="0" y="989044"/>
            <a:ext cx="2929846" cy="5868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a typeface="SimSun" panose="02010600030101010101" pitchFamily="2" charset="-122"/>
            </a:endParaRPr>
          </a:p>
        </p:txBody>
      </p:sp>
      <p:sp>
        <p:nvSpPr>
          <p:cNvPr id="205" name="Google Shape;205;g1145a23278d_0_278"/>
          <p:cNvSpPr txBox="1"/>
          <p:nvPr/>
        </p:nvSpPr>
        <p:spPr>
          <a:xfrm>
            <a:off x="429909" y="347430"/>
            <a:ext cx="1092614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0000"/>
              </a:buClr>
              <a:buSzPts val="2000"/>
            </a:pPr>
            <a:r>
              <a:rPr lang="ru-RU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ahoma"/>
              </a:rPr>
              <a:t>2022</a:t>
            </a:r>
            <a:r>
              <a:rPr lang="zh-CN" altLang="en-US" sz="2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/>
                <a:sym typeface="Tahoma"/>
              </a:rPr>
              <a:t>年</a:t>
            </a:r>
            <a:r>
              <a:rPr lang="en-US" altLang="zh-CN" sz="24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Tahoma"/>
              </a:rPr>
              <a:t>DOM.RF</a:t>
            </a:r>
            <a:r>
              <a:rPr lang="zh-CN" altLang="en-US" sz="2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/>
                <a:sym typeface="Tahoma"/>
              </a:rPr>
              <a:t>银行可持续发展年度报告</a:t>
            </a:r>
            <a:endParaRPr lang="ru-RU" sz="2400" b="1" dirty="0">
              <a:solidFill>
                <a:schemeClr val="tx2"/>
              </a:solidFill>
              <a:latin typeface="Tahoma"/>
              <a:ea typeface="SimSun" panose="02010600030101010101" pitchFamily="2" charset="-122"/>
              <a:cs typeface="Tahoma"/>
              <a:sym typeface="Tahoma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F07305C-2954-32CC-9836-2CFACE6C42A3}"/>
              </a:ext>
            </a:extLst>
          </p:cNvPr>
          <p:cNvSpPr/>
          <p:nvPr/>
        </p:nvSpPr>
        <p:spPr>
          <a:xfrm>
            <a:off x="429909" y="1229524"/>
            <a:ext cx="2348518" cy="710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en-US" sz="14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DOM.RF</a:t>
            </a:r>
            <a:r>
              <a:rPr lang="zh-CN" altLang="en-US" sz="1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/>
              </a:rPr>
              <a:t>银行</a:t>
            </a:r>
            <a:endParaRPr lang="ru-RU" sz="1400" b="1" dirty="0">
              <a:solidFill>
                <a:schemeClr val="accent6"/>
              </a:solidFill>
              <a:latin typeface="Tahoma"/>
              <a:ea typeface="SimSun" panose="02010600030101010101" pitchFamily="2" charset="-122"/>
              <a:cs typeface="Tahoma"/>
            </a:endParaRPr>
          </a:p>
          <a:p>
            <a:pPr>
              <a:lnSpc>
                <a:spcPct val="115000"/>
              </a:lnSpc>
              <a:spcAft>
                <a:spcPts val="300"/>
              </a:spcAft>
              <a:buClr>
                <a:schemeClr val="accent6"/>
              </a:buClr>
            </a:pPr>
            <a:r>
              <a:rPr lang="zh-CN" altLang="en-US" sz="1200" dirty="0">
                <a:latin typeface="SimSun" panose="02010600030101010101" pitchFamily="2" charset="-122"/>
                <a:ea typeface="SimSun" panose="02010600030101010101" pitchFamily="2" charset="-122"/>
                <a:cs typeface="Tahoma"/>
              </a:rPr>
              <a:t>发展具有可得性、高品质的住房建设及按揭贷款是一项重要国家任务</a:t>
            </a:r>
            <a:endParaRPr lang="ru-RU" sz="1200" dirty="0">
              <a:latin typeface="Tahoma"/>
              <a:ea typeface="SimSun" panose="02010600030101010101" pitchFamily="2" charset="-122"/>
              <a:cs typeface="Tahoma"/>
            </a:endParaRP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BA4E5735-642D-30D6-EFCC-F50AD70A9B1E}"/>
              </a:ext>
            </a:extLst>
          </p:cNvPr>
          <p:cNvCxnSpPr/>
          <p:nvPr/>
        </p:nvCxnSpPr>
        <p:spPr>
          <a:xfrm flipH="1">
            <a:off x="9089413" y="989044"/>
            <a:ext cx="11760" cy="553982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A6A7842E-71CF-6CF1-9C35-AD491CD280E3}"/>
              </a:ext>
            </a:extLst>
          </p:cNvPr>
          <p:cNvGrpSpPr/>
          <p:nvPr/>
        </p:nvGrpSpPr>
        <p:grpSpPr>
          <a:xfrm>
            <a:off x="419338" y="2613913"/>
            <a:ext cx="2304682" cy="1096386"/>
            <a:chOff x="424952" y="1851070"/>
            <a:chExt cx="2304682" cy="1096386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424952" y="1851070"/>
              <a:ext cx="1209122" cy="215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>
              <a:spAutoFit/>
            </a:bodyPr>
            <a:lstStyle/>
            <a:p>
              <a:r>
                <a:rPr lang="zh-CN" altLang="en-US" sz="1400" b="1" dirty="0">
                  <a:solidFill>
                    <a:srgbClr val="8FC54C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荣誉</a:t>
              </a:r>
              <a:endParaRPr lang="ru-RU" sz="1400" b="1" dirty="0">
                <a:solidFill>
                  <a:srgbClr val="8FC54C"/>
                </a:solidFill>
                <a:latin typeface="Tahoma" panose="020B0604030504040204" pitchFamily="34" charset="0"/>
                <a:ea typeface="SimSun" panose="02010600030101010101" pitchFamily="2" charset="-122"/>
                <a:cs typeface="Tahoma" panose="020B0604030504040204" pitchFamily="34" charset="0"/>
              </a:endParaRPr>
            </a:p>
          </p:txBody>
        </p:sp>
        <p:grpSp>
          <p:nvGrpSpPr>
            <p:cNvPr id="59" name="Группа 58">
              <a:extLst>
                <a:ext uri="{FF2B5EF4-FFF2-40B4-BE49-F238E27FC236}">
                  <a16:creationId xmlns:a16="http://schemas.microsoft.com/office/drawing/2014/main" id="{F1BBEAA1-68D6-B219-6103-9999944278FB}"/>
                </a:ext>
              </a:extLst>
            </p:cNvPr>
            <p:cNvGrpSpPr/>
            <p:nvPr/>
          </p:nvGrpSpPr>
          <p:grpSpPr>
            <a:xfrm>
              <a:off x="424952" y="2214067"/>
              <a:ext cx="2304682" cy="733389"/>
              <a:chOff x="424952" y="2491467"/>
              <a:chExt cx="2304682" cy="733389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424952" y="2855524"/>
                <a:ext cx="2304682" cy="369332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200" dirty="0">
                    <a:solidFill>
                      <a:srgbClr val="3E5057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DOM.RF</a:t>
                </a:r>
                <a:r>
                  <a:rPr lang="zh-CN" altLang="en-US" sz="1200" dirty="0">
                    <a:solidFill>
                      <a:srgbClr val="3E5057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Tahoma" panose="020B0604030504040204" pitchFamily="34" charset="0"/>
                  </a:rPr>
                  <a:t>银行</a:t>
                </a:r>
                <a:r>
                  <a:rPr lang="zh-CN" altLang="en-US" sz="1200" b="1" dirty="0">
                    <a:solidFill>
                      <a:schemeClr val="accent6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Tahoma" panose="020B0604030504040204" pitchFamily="34" charset="0"/>
                  </a:rPr>
                  <a:t>位居第一</a:t>
                </a:r>
                <a:r>
                  <a:rPr lang="ru-RU" sz="1200" b="1" dirty="0">
                    <a:solidFill>
                      <a:schemeClr val="accent6"/>
                    </a:solidFill>
                    <a:latin typeface="Tahoma" panose="020B0604030504040204" pitchFamily="34" charset="0"/>
                    <a:ea typeface="SimSun" panose="02010600030101010101" pitchFamily="2" charset="-122"/>
                    <a:cs typeface="Tahoma" panose="020B0604030504040204" pitchFamily="34" charset="0"/>
                  </a:rPr>
                  <a:t> </a:t>
                </a:r>
                <a:r>
                  <a:rPr lang="zh-CN" altLang="en-US" sz="1200" dirty="0">
                    <a:solidFill>
                      <a:srgbClr val="3E5057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Tahoma" panose="020B0604030504040204" pitchFamily="34" charset="0"/>
                  </a:rPr>
                  <a:t>俄罗斯可持续发展债券经办人榜</a:t>
                </a:r>
                <a:endParaRPr lang="ru-RU" sz="1200" dirty="0">
                  <a:solidFill>
                    <a:srgbClr val="3E5057"/>
                  </a:solidFill>
                  <a:latin typeface="Tahoma" panose="020B0604030504040204" pitchFamily="34" charset="0"/>
                  <a:ea typeface="SimSun" panose="02010600030101010101" pitchFamily="2" charset="-122"/>
                  <a:cs typeface="Tahoma" panose="020B0604030504040204" pitchFamily="34" charset="0"/>
                </a:endParaRPr>
              </a:p>
            </p:txBody>
          </p:sp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8970EA87-E573-3649-F278-3C75325958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995" y="2491467"/>
                <a:ext cx="945072" cy="1986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2D198701-9796-8BAC-1758-2BE8464D6A9C}"/>
              </a:ext>
            </a:extLst>
          </p:cNvPr>
          <p:cNvCxnSpPr/>
          <p:nvPr/>
        </p:nvCxnSpPr>
        <p:spPr>
          <a:xfrm>
            <a:off x="5817784" y="989044"/>
            <a:ext cx="4514" cy="553982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9314782" y="850107"/>
            <a:ext cx="41792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rgbClr val="8FC54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65372" y="1003995"/>
            <a:ext cx="192517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公司治理</a:t>
            </a:r>
            <a:endParaRPr lang="ru-RU" sz="14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333596" y="3022823"/>
            <a:ext cx="2456955" cy="1317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marL="171450" indent="-171450" defTabSz="40401615"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可持续发展政策</a:t>
            </a:r>
            <a:endParaRPr lang="ru-RU" sz="1000" spc="-1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indent="-171450" defTabSz="40401615"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在</a:t>
            </a:r>
            <a:r>
              <a:rPr lang="en-US" altLang="zh-CN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DOM.RF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银行贷款中绿色资产标识规则</a:t>
            </a:r>
            <a:endParaRPr lang="ru-RU" sz="900" spc="-2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lvl="0" indent="-171450" defTabSz="40401615"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zh-CN" altLang="en-US" sz="1000" spc="-2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银行绿色债券理念</a:t>
            </a:r>
            <a:endParaRPr lang="ru-RU" sz="1000" spc="-2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lvl="0" indent="-171450" defTabSz="40401615">
              <a:lnSpc>
                <a:spcPct val="114000"/>
              </a:lnSpc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可持续发展风险已集成到</a:t>
            </a:r>
            <a:r>
              <a:rPr lang="en-US" altLang="zh-CN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DOM.RF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银行风险、资本管理办法中</a:t>
            </a:r>
            <a:endParaRPr lang="ru-RU" sz="1000" spc="-2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lvl="0" indent="-171450" defTabSz="40401615">
              <a:lnSpc>
                <a:spcPct val="114000"/>
              </a:lnSpc>
              <a:spcAft>
                <a:spcPts val="300"/>
              </a:spcAft>
              <a:buClr>
                <a:schemeClr val="accent6"/>
              </a:buClr>
              <a:buFont typeface="Wingdings" panose="05000000000000000000" pitchFamily="2" charset="2"/>
              <a:buChar char="§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1000" spc="-1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DOM.RF</a:t>
            </a:r>
            <a:r>
              <a:rPr lang="zh-CN" altLang="en-US" sz="1000" spc="-1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银行将可持续发展集成到其信贷政策中</a:t>
            </a:r>
            <a:endParaRPr lang="ru-RU" sz="1000" spc="-1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9333596" y="2728779"/>
            <a:ext cx="2578058" cy="2161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内部规范性文件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38461" y="1919881"/>
            <a:ext cx="2647040" cy="350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发放优惠按揭贷款，包括在新贷款计划下的信息技术专家按揭贷款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026633" y="1642483"/>
            <a:ext cx="2601055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住房市场发展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6041181" y="850107"/>
            <a:ext cx="365283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rgbClr val="8FC54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33966" y="1003995"/>
            <a:ext cx="7181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社会领域</a:t>
            </a:r>
            <a:endParaRPr lang="ru-RU" sz="14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072309" y="2746454"/>
            <a:ext cx="2635388" cy="5063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endParaRPr lang="ru-RU" sz="900" dirty="0">
              <a:solidFill>
                <a:srgbClr val="3E5057"/>
              </a:solidFill>
              <a:highlight>
                <a:srgbClr val="FF0000"/>
              </a:highlight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026633" y="2744529"/>
            <a:ext cx="2743323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社会债券发行安排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3045965" y="850107"/>
            <a:ext cx="35225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rgbClr val="8FC54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</a:t>
            </a:r>
            <a:endParaRPr lang="ru-RU" sz="4000" b="1" dirty="0">
              <a:solidFill>
                <a:srgbClr val="8FC54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8622" y="1003995"/>
            <a:ext cx="7181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4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生态活动</a:t>
            </a:r>
            <a:endParaRPr lang="ru-RU" sz="14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144904" y="3022823"/>
            <a:ext cx="2392542" cy="612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ru-RU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54</a:t>
            </a:r>
            <a:r>
              <a:rPr lang="en-US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ru-RU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12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/>
              </a:rPr>
              <a:t>亿卢布</a:t>
            </a:r>
            <a:endParaRPr lang="ru-RU" sz="12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安排以用于购买节能房屋的优惠贷款抵押为担保首次在俄罗斯发行</a:t>
            </a:r>
            <a:r>
              <a:rPr lang="zh-CN" altLang="en-US" sz="10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绿色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按揭证券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152672" y="2744529"/>
            <a:ext cx="2303857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绿色融资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080028" y="1919881"/>
            <a:ext cx="261746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 lvl="0" defTabSz="40401615">
              <a:spcAft>
                <a:spcPts val="300"/>
              </a:spcAft>
              <a:buClr>
                <a:schemeClr val="accent6"/>
              </a:buClr>
              <a:defRPr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节能建筑（能效等级</a:t>
            </a:r>
            <a:r>
              <a:rPr lang="ru-RU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</a:t>
            </a:r>
            <a:r>
              <a:rPr lang="zh-CN" altLang="en-US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ru-RU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А+</a:t>
            </a:r>
            <a:r>
              <a:rPr lang="zh-CN" altLang="en-US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ru-RU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А++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）建设贷款约占银行贷款总额的</a:t>
            </a:r>
            <a:r>
              <a:rPr lang="ru-RU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30%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080028" y="1642483"/>
            <a:ext cx="1860627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spAutoFit/>
          </a:bodyPr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贷款标识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9333596" y="1919881"/>
            <a:ext cx="2425777" cy="526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14000"/>
              </a:lnSpc>
              <a:spcAft>
                <a:spcPts val="300"/>
              </a:spcAft>
              <a:buClr>
                <a:srgbClr val="8FC54C"/>
              </a:buClr>
              <a:buSzPct val="100000"/>
            </a:pPr>
            <a:r>
              <a:rPr lang="zh-CN" altLang="en-US" sz="1000" dirty="0">
                <a:solidFill>
                  <a:schemeClr val="tx2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可持续发展原则已与公司治理集成在一起，包括设置独立部门并向集体管理机构提交定期报告</a:t>
            </a:r>
            <a:endParaRPr lang="ru-RU" sz="1000" spc="-1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3844F1C2-85C7-E852-2AB3-FF8B5940777F}"/>
              </a:ext>
            </a:extLst>
          </p:cNvPr>
          <p:cNvSpPr/>
          <p:nvPr/>
        </p:nvSpPr>
        <p:spPr>
          <a:xfrm>
            <a:off x="9333596" y="1641094"/>
            <a:ext cx="2716777" cy="187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内部转型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6FEE0D99-0328-4B9A-36CB-C958A8278E86}"/>
              </a:ext>
            </a:extLst>
          </p:cNvPr>
          <p:cNvSpPr/>
          <p:nvPr/>
        </p:nvSpPr>
        <p:spPr>
          <a:xfrm>
            <a:off x="9321302" y="4396539"/>
            <a:ext cx="2160257" cy="202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报告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A384F55-E7B9-26A9-51FE-8B2F798E9F4A}"/>
              </a:ext>
            </a:extLst>
          </p:cNvPr>
          <p:cNvGrpSpPr/>
          <p:nvPr/>
        </p:nvGrpSpPr>
        <p:grpSpPr>
          <a:xfrm>
            <a:off x="9347276" y="4930745"/>
            <a:ext cx="2590377" cy="1588688"/>
            <a:chOff x="9347276" y="5128883"/>
            <a:chExt cx="2590377" cy="1588688"/>
          </a:xfrm>
        </p:grpSpPr>
        <p:pic>
          <p:nvPicPr>
            <p:cNvPr id="99" name="Рисунок 98">
              <a:extLst>
                <a:ext uri="{FF2B5EF4-FFF2-40B4-BE49-F238E27FC236}">
                  <a16:creationId xmlns:a16="http://schemas.microsoft.com/office/drawing/2014/main" id="{BEF56A91-5FC4-B0B8-DE4B-0F9CDEB73F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7276" y="5153132"/>
              <a:ext cx="1567867" cy="1564439"/>
            </a:xfrm>
            <a:prstGeom prst="rect">
              <a:avLst/>
            </a:prstGeom>
            <a:ln w="6350">
              <a:solidFill>
                <a:schemeClr val="accent1"/>
              </a:solidFill>
            </a:ln>
          </p:spPr>
        </p:pic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id="{C33FE550-F49E-2873-AABF-DF294C6BE05A}"/>
                </a:ext>
              </a:extLst>
            </p:cNvPr>
            <p:cNvSpPr/>
            <p:nvPr/>
          </p:nvSpPr>
          <p:spPr>
            <a:xfrm>
              <a:off x="10991707" y="5128883"/>
              <a:ext cx="945946" cy="14619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100" dirty="0">
                  <a:solidFill>
                    <a:schemeClr val="tx2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DOM.RF</a:t>
              </a:r>
              <a:r>
                <a:rPr lang="zh-CN" altLang="en-US" sz="1100" dirty="0">
                  <a:solidFill>
                    <a:schemeClr val="tx2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银行可持续发展年度报告</a:t>
              </a:r>
              <a:r>
                <a:rPr lang="ru-RU" sz="1100" dirty="0">
                  <a:solidFill>
                    <a:schemeClr val="tx2"/>
                  </a:solidFill>
                  <a:latin typeface="Tahoma" panose="020B0604030504040204" pitchFamily="34" charset="0"/>
                  <a:ea typeface="SimSun" panose="02010600030101010101" pitchFamily="2" charset="-122"/>
                  <a:cs typeface="Tahoma" panose="020B0604030504040204" pitchFamily="34" charset="0"/>
                </a:rPr>
                <a:t> </a:t>
              </a:r>
              <a:endParaRPr lang="en-US" sz="1100" dirty="0">
                <a:solidFill>
                  <a:schemeClr val="tx2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endParaRPr>
            </a:p>
            <a:p>
              <a:pPr>
                <a:lnSpc>
                  <a:spcPct val="114000"/>
                </a:lnSpc>
                <a:spcAft>
                  <a:spcPts val="600"/>
                </a:spcAft>
              </a:pPr>
              <a:r>
                <a:rPr lang="ru-RU" sz="1000" dirty="0">
                  <a:solidFill>
                    <a:schemeClr val="tx2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2022</a:t>
              </a:r>
              <a:r>
                <a:rPr lang="zh-CN" altLang="en-US" sz="1000" dirty="0">
                  <a:solidFill>
                    <a:schemeClr val="tx2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年编制完成</a:t>
              </a:r>
              <a:r>
                <a:rPr lang="ru-RU" sz="1000" dirty="0">
                  <a:solidFill>
                    <a:schemeClr val="tx2"/>
                  </a:solidFill>
                  <a:latin typeface="Tahoma" panose="020B0604030504040204" pitchFamily="34" charset="0"/>
                  <a:ea typeface="SimSun" panose="02010600030101010101" pitchFamily="2" charset="-122"/>
                  <a:cs typeface="Tahoma" panose="020B0604030504040204" pitchFamily="34" charset="0"/>
                </a:rPr>
                <a:t> </a:t>
              </a:r>
              <a:br>
                <a:rPr lang="ru-RU" sz="1000" dirty="0">
                  <a:solidFill>
                    <a:schemeClr val="tx2"/>
                  </a:solidFill>
                  <a:latin typeface="Tahoma" panose="020B0604030504040204" pitchFamily="34" charset="0"/>
                  <a:ea typeface="SimSun" panose="02010600030101010101" pitchFamily="2" charset="-122"/>
                  <a:cs typeface="Tahoma" panose="020B0604030504040204" pitchFamily="34" charset="0"/>
                </a:rPr>
              </a:br>
              <a:r>
                <a:rPr lang="zh-CN" altLang="en-US" sz="1000" dirty="0">
                  <a:solidFill>
                    <a:schemeClr val="tx2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参照</a:t>
              </a:r>
              <a:r>
                <a:rPr lang="en-US" sz="1000" dirty="0">
                  <a:solidFill>
                    <a:schemeClr val="tx2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GRI</a:t>
              </a:r>
              <a:r>
                <a:rPr lang="zh-CN" altLang="en-US" sz="1000" dirty="0">
                  <a:solidFill>
                    <a:schemeClr val="tx2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标准及俄罗斯中央银行、莫斯科交易所、</a:t>
              </a:r>
              <a:r>
                <a:rPr lang="en-US" sz="1000" dirty="0">
                  <a:solidFill>
                    <a:schemeClr val="tx2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TCFD</a:t>
              </a:r>
              <a:r>
                <a:rPr lang="zh-CN" altLang="en-US" sz="1000" dirty="0">
                  <a:solidFill>
                    <a:schemeClr val="tx2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ahoma" panose="020B0604030504040204" pitchFamily="34" charset="0"/>
                </a:rPr>
                <a:t>的建议</a:t>
              </a:r>
              <a:endParaRPr lang="ru-RU" sz="1000" dirty="0">
                <a:solidFill>
                  <a:schemeClr val="tx2"/>
                </a:solidFill>
                <a:latin typeface="Tahoma" panose="020B0604030504040204" pitchFamily="34" charset="0"/>
                <a:ea typeface="SimSun" panose="02010600030101010101" pitchFamily="2" charset="-122"/>
                <a:cs typeface="Tahoma" panose="020B0604030504040204" pitchFamily="34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6068169" y="4663800"/>
            <a:ext cx="2615830" cy="789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buClr>
                <a:srgbClr val="8FC54C"/>
              </a:buClr>
              <a:buSzPct val="150000"/>
            </a:pPr>
            <a:r>
              <a:rPr lang="zh-CN" altLang="en-US" sz="11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金融知识普及</a:t>
            </a:r>
            <a:r>
              <a:rPr lang="ru-RU" sz="900" dirty="0">
                <a:solidFill>
                  <a:srgbClr val="3E5057"/>
                </a:solidFill>
                <a:latin typeface="Tahoma" panose="020B060403050404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</a:p>
          <a:p>
            <a:pPr marL="171450" indent="-171450">
              <a:spcBef>
                <a:spcPts val="300"/>
              </a:spcBef>
              <a:buClr>
                <a:srgbClr val="8FC54C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个重大教育项目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indent="-171450">
              <a:spcBef>
                <a:spcPts val="300"/>
              </a:spcBef>
              <a:buClr>
                <a:srgbClr val="8FC54C"/>
              </a:buClr>
              <a:buSzPct val="100000"/>
              <a:buFont typeface="Wingdings" panose="05000000000000000000" pitchFamily="2" charset="2"/>
              <a:buChar char="§"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与大学合作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71450" indent="-171450">
              <a:spcBef>
                <a:spcPts val="300"/>
              </a:spcBef>
              <a:buClr>
                <a:srgbClr val="8FC54C"/>
              </a:buClr>
              <a:buSzPct val="100000"/>
              <a:buFont typeface="Wingdings" panose="05000000000000000000" pitchFamily="2" charset="2"/>
              <a:buChar char="§"/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金融知识普及活动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6041197" y="4396539"/>
            <a:ext cx="2616366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zh-CN" altLang="en-US" sz="12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教育项目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pic>
        <p:nvPicPr>
          <p:cNvPr id="106" name="Рисунок 105">
            <a:extLst>
              <a:ext uri="{FF2B5EF4-FFF2-40B4-BE49-F238E27FC236}">
                <a16:creationId xmlns:a16="http://schemas.microsoft.com/office/drawing/2014/main" id="{9CD62358-D318-EA25-CCF5-4CF9F7419FBD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89836" y="5470944"/>
            <a:ext cx="2101045" cy="107869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84E2A06-A198-C48A-AABE-76DE0FDB0D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90894" y="224020"/>
            <a:ext cx="1100339" cy="419585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3142048" y="4396539"/>
            <a:ext cx="2334895" cy="2137872"/>
            <a:chOff x="3323777" y="3557042"/>
            <a:chExt cx="2153249" cy="1728729"/>
          </a:xfrm>
        </p:grpSpPr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2E47A250-8515-B544-87A4-52AA8CA81A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23777" y="3557042"/>
              <a:ext cx="2153249" cy="1728729"/>
            </a:xfrm>
            <a:prstGeom prst="roundRect">
              <a:avLst>
                <a:gd name="adj" fmla="val 4320"/>
              </a:avLst>
            </a:prstGeom>
            <a:solidFill>
              <a:srgbClr val="FFFFFF"/>
            </a:solidFill>
            <a:ln w="6350" cap="rnd" cmpd="sng">
              <a:solidFill>
                <a:sysClr val="window" lastClr="FFFFFF">
                  <a:lumMod val="85000"/>
                </a:sys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marL="0" marR="0" lvl="0" indent="0" defTabSz="128016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/>
                <a:ea typeface="SimSun" panose="02010600030101010101" pitchFamily="2" charset="-122"/>
                <a:cs typeface="Arial" pitchFamily="34" charset="0"/>
              </a:endParaRPr>
            </a:p>
          </p:txBody>
        </p:sp>
        <p:sp>
          <p:nvSpPr>
            <p:cNvPr id="94" name="Text Box 16">
              <a:extLst>
                <a:ext uri="{FF2B5EF4-FFF2-40B4-BE49-F238E27FC236}">
                  <a16:creationId xmlns:a16="http://schemas.microsoft.com/office/drawing/2014/main" id="{CA107C3B-E77A-F041-8128-1CEC75BEFD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515701" y="5073626"/>
              <a:ext cx="1111455" cy="100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BABFB7"/>
                  </a:solidFill>
                  <a:latin typeface="Arial" pitchFamily="34" charset="0"/>
                </a:defRPr>
              </a:lvl9pPr>
            </a:lstStyle>
            <a:p>
              <a:pPr algn="ctr" defTabSz="1280160">
                <a:lnSpc>
                  <a:spcPct val="90000"/>
                </a:lnSpc>
                <a:defRPr/>
              </a:pPr>
              <a:r>
                <a:rPr lang="en-US" sz="900" b="0" kern="0" dirty="0" err="1">
                  <a:solidFill>
                    <a:prstClr val="white">
                      <a:lumMod val="50000"/>
                    </a:prstClr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经办人</a:t>
              </a:r>
              <a:endParaRPr lang="ru-RU" sz="400" b="0" kern="0" dirty="0">
                <a:solidFill>
                  <a:prstClr val="white">
                    <a:lumMod val="50000"/>
                  </a:prstClr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</p:txBody>
        </p:sp>
        <p:sp>
          <p:nvSpPr>
            <p:cNvPr id="97" name="Rectangle 13">
              <a:extLst>
                <a:ext uri="{FF2B5EF4-FFF2-40B4-BE49-F238E27FC236}">
                  <a16:creationId xmlns:a16="http://schemas.microsoft.com/office/drawing/2014/main" id="{755C5EF5-4673-3745-BF4E-5071ADAA27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74109" y="3616024"/>
              <a:ext cx="868077" cy="2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defTabSz="1280160">
                <a:defRPr/>
              </a:pPr>
              <a:r>
                <a:rPr lang="en-US" sz="900" kern="0" dirty="0" err="1">
                  <a:solidFill>
                    <a:prstClr val="white">
                      <a:lumMod val="50000"/>
                    </a:prstClr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订单簿</a:t>
              </a:r>
              <a:endParaRPr lang="ru-RU" sz="900" kern="0" dirty="0">
                <a:solidFill>
                  <a:prstClr val="white">
                    <a:lumMod val="50000"/>
                  </a:prstClr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  <a:p>
              <a:pPr defTabSz="1280160">
                <a:defRPr/>
              </a:pPr>
              <a:r>
                <a:rPr lang="en-US" sz="900" kern="0" dirty="0" err="1">
                  <a:solidFill>
                    <a:prstClr val="white">
                      <a:lumMod val="50000"/>
                    </a:prstClr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配售</a:t>
              </a:r>
              <a:endParaRPr lang="ru-RU" sz="900" kern="0" dirty="0">
                <a:solidFill>
                  <a:prstClr val="white">
                    <a:lumMod val="50000"/>
                  </a:prstClr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</p:txBody>
        </p:sp>
        <p:sp>
          <p:nvSpPr>
            <p:cNvPr id="98" name="Rectangle 14">
              <a:extLst>
                <a:ext uri="{FF2B5EF4-FFF2-40B4-BE49-F238E27FC236}">
                  <a16:creationId xmlns:a16="http://schemas.microsoft.com/office/drawing/2014/main" id="{5FE5BCB4-379E-304D-8E51-5EDDAEDD6B0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67751" y="3612386"/>
              <a:ext cx="956716" cy="2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r" defTabSz="1280160">
                <a:defRPr/>
              </a:pPr>
              <a:r>
                <a:rPr lang="en-US" sz="900" kern="0" dirty="0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2022年11月29日</a:t>
              </a:r>
              <a:endParaRPr lang="ru-RU" sz="900" kern="0" dirty="0">
                <a:solidFill>
                  <a:srgbClr val="3E5057"/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  <a:p>
              <a:pPr algn="r" defTabSz="1280160">
                <a:defRPr/>
              </a:pPr>
              <a:r>
                <a:rPr lang="en-US" sz="900" kern="0" dirty="0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2022年11月30日</a:t>
              </a:r>
              <a:endParaRPr lang="ru-RU" sz="900" kern="0" dirty="0">
                <a:solidFill>
                  <a:srgbClr val="3E5057"/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</p:txBody>
        </p:sp>
        <p:pic>
          <p:nvPicPr>
            <p:cNvPr id="104" name="Рисунок 103">
              <a:extLst>
                <a:ext uri="{FF2B5EF4-FFF2-40B4-BE49-F238E27FC236}">
                  <a16:creationId xmlns:a16="http://schemas.microsoft.com/office/drawing/2014/main" id="{6EF6990A-7E2C-3648-AEEB-BEB07AF025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677" b="-1"/>
            <a:stretch/>
          </p:blipFill>
          <p:spPr>
            <a:xfrm>
              <a:off x="4415643" y="5018537"/>
              <a:ext cx="704819" cy="210974"/>
            </a:xfrm>
            <a:prstGeom prst="rect">
              <a:avLst/>
            </a:prstGeom>
          </p:spPr>
        </p:pic>
        <p:pic>
          <p:nvPicPr>
            <p:cNvPr id="105" name="Рисунок 10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191939" y="3807003"/>
              <a:ext cx="468579" cy="490173"/>
            </a:xfrm>
            <a:prstGeom prst="rect">
              <a:avLst/>
            </a:prstGeom>
          </p:spPr>
        </p:pic>
        <p:sp>
          <p:nvSpPr>
            <p:cNvPr id="108" name="Rectangle 15">
              <a:extLst>
                <a:ext uri="{FF2B5EF4-FFF2-40B4-BE49-F238E27FC236}">
                  <a16:creationId xmlns:a16="http://schemas.microsoft.com/office/drawing/2014/main" id="{1228CE79-3B77-E542-851B-68B7C82B9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649" y="4283478"/>
              <a:ext cx="1697930" cy="661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0400" tIns="64002" rIns="50400" bIns="64002">
              <a:spAutoFit/>
            </a:bodyPr>
            <a:lstStyle/>
            <a:p>
              <a:pPr algn="ctr" defTabSz="1280160">
                <a:spcAft>
                  <a:spcPts val="300"/>
                </a:spcAft>
                <a:defRPr/>
              </a:pPr>
              <a:r>
                <a:rPr lang="en-US" sz="1000" b="1" kern="0" dirty="0" err="1">
                  <a:solidFill>
                    <a:schemeClr val="accent6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绿色</a:t>
              </a:r>
              <a:r>
                <a:rPr lang="en-US" sz="1000" kern="0" dirty="0" err="1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按揭证券</a:t>
              </a:r>
              <a:endParaRPr lang="en-US" sz="1000" kern="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itchFamily="34" charset="0"/>
              </a:endParaRPr>
            </a:p>
            <a:p>
              <a:pPr algn="ctr" defTabSz="1280160">
                <a:spcBef>
                  <a:spcPct val="10000"/>
                </a:spcBef>
                <a:defRPr/>
              </a:pPr>
              <a:r>
                <a:rPr lang="en-US" sz="800" kern="0" dirty="0" err="1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证券票面利率</a:t>
              </a:r>
              <a:endParaRPr lang="ru-RU" sz="800" kern="0" dirty="0">
                <a:solidFill>
                  <a:srgbClr val="3E5057"/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  <a:p>
              <a:pPr algn="ctr" defTabSz="1280160">
                <a:spcBef>
                  <a:spcPct val="10000"/>
                </a:spcBef>
                <a:defRPr/>
              </a:pPr>
              <a:r>
                <a:rPr lang="en-US" sz="800" kern="0" dirty="0" err="1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俄罗斯中央银行关键率</a:t>
              </a:r>
              <a:r>
                <a:rPr lang="en-US" sz="800" kern="0" dirty="0">
                  <a:solidFill>
                    <a:srgbClr val="3E5057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 pitchFamily="34" charset="0"/>
                </a:rPr>
                <a:t> </a:t>
              </a:r>
              <a:r>
                <a:rPr lang="ru-RU" sz="800" kern="0" dirty="0">
                  <a:solidFill>
                    <a:srgbClr val="3E5057"/>
                  </a:solidFill>
                  <a:latin typeface="Tahoma"/>
                  <a:ea typeface="SimSun" panose="02010600030101010101" pitchFamily="2" charset="-122"/>
                  <a:cs typeface="Arial" pitchFamily="34" charset="0"/>
                </a:rPr>
                <a:t>+ 0,47%</a:t>
              </a:r>
            </a:p>
            <a:p>
              <a:pPr algn="ctr" defTabSz="1280160">
                <a:spcBef>
                  <a:spcPts val="840"/>
                </a:spcBef>
                <a:spcAft>
                  <a:spcPts val="840"/>
                </a:spcAft>
                <a:defRPr/>
              </a:pPr>
              <a:r>
                <a:rPr lang="ru-RU" sz="800" b="1" kern="0" dirty="0">
                  <a:solidFill>
                    <a:srgbClr val="3E5057"/>
                  </a:solidFill>
                  <a:latin typeface="Tahoma"/>
                  <a:ea typeface="SimSun" panose="02010600030101010101" pitchFamily="2" charset="-122"/>
                  <a:cs typeface="Arial" pitchFamily="34" charset="0"/>
                </a:rPr>
                <a:t>5 477 816 000 </a:t>
              </a:r>
              <a:r>
                <a:rPr lang="en-US" sz="800" b="1" kern="0" dirty="0" err="1">
                  <a:solidFill>
                    <a:srgbClr val="3E5057"/>
                  </a:solidFill>
                  <a:latin typeface="Tahoma"/>
                  <a:ea typeface="SimSun" panose="02010600030101010101" pitchFamily="2" charset="-122"/>
                  <a:cs typeface="Arial" pitchFamily="34" charset="0"/>
                </a:rPr>
                <a:t>卢布</a:t>
              </a:r>
              <a:endParaRPr lang="ru-RU" sz="800" b="1" kern="0" dirty="0">
                <a:solidFill>
                  <a:srgbClr val="3E5057"/>
                </a:solidFill>
                <a:latin typeface="Tahoma"/>
                <a:ea typeface="SimSun" panose="02010600030101010101" pitchFamily="2" charset="-122"/>
                <a:cs typeface="Arial" pitchFamily="34" charset="0"/>
              </a:endParaRPr>
            </a:p>
          </p:txBody>
        </p:sp>
      </p:grpSp>
      <p:pic>
        <p:nvPicPr>
          <p:cNvPr id="60" name="Рисунок 59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40" b="15912"/>
          <a:stretch/>
        </p:blipFill>
        <p:spPr>
          <a:xfrm>
            <a:off x="419338" y="4296881"/>
            <a:ext cx="2381716" cy="288000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38" y="4923949"/>
            <a:ext cx="504000" cy="5040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96" y="4923949"/>
            <a:ext cx="504000" cy="50400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54" y="5796928"/>
            <a:ext cx="504000" cy="504000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96" y="5796928"/>
            <a:ext cx="504000" cy="50400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54" y="4923949"/>
            <a:ext cx="504000" cy="504000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38" y="5796928"/>
            <a:ext cx="504000" cy="504000"/>
          </a:xfrm>
          <a:prstGeom prst="rect">
            <a:avLst/>
          </a:prstGeom>
        </p:spPr>
      </p:pic>
      <p:sp>
        <p:nvSpPr>
          <p:cNvPr id="71" name="Прямоугольник 70"/>
          <p:cNvSpPr/>
          <p:nvPr/>
        </p:nvSpPr>
        <p:spPr>
          <a:xfrm>
            <a:off x="6030997" y="3022823"/>
            <a:ext cx="1201513" cy="762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>
              <a:spcAft>
                <a:spcPts val="400"/>
              </a:spcAft>
            </a:pPr>
            <a:r>
              <a:rPr lang="ru-RU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45</a:t>
            </a:r>
            <a:r>
              <a:rPr lang="en-US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sz="12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亿卢布</a:t>
            </a:r>
            <a:endParaRPr lang="ru-RU" sz="8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截至</a:t>
            </a:r>
            <a:r>
              <a:rPr lang="en-US" altLang="zh-CN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年末</a:t>
            </a:r>
            <a:r>
              <a:rPr lang="zh-CN" altLang="en-US" sz="1000" b="1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社会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基础设施融资债券累计发行量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543296" y="3022823"/>
            <a:ext cx="1260000" cy="586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200" b="1" dirty="0">
                <a:solidFill>
                  <a:schemeClr val="accent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120</a:t>
            </a:r>
            <a:r>
              <a:rPr lang="zh-CN" altLang="en-US" sz="1200" b="1" dirty="0">
                <a:solidFill>
                  <a:schemeClr val="accent6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亿卢布</a:t>
            </a:r>
            <a:endParaRPr lang="ru-RU" sz="800" b="1" dirty="0">
              <a:solidFill>
                <a:schemeClr val="accent6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截至</a:t>
            </a:r>
            <a:r>
              <a:rPr lang="en-US" altLang="zh-CN" sz="1000" dirty="0">
                <a:solidFill>
                  <a:srgbClr val="3E5057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年末</a:t>
            </a:r>
            <a:r>
              <a:rPr lang="zh-CN" altLang="en-US" sz="1000" b="1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社会</a:t>
            </a:r>
            <a:r>
              <a:rPr lang="zh-CN" altLang="en-US" sz="1000" dirty="0">
                <a:solidFill>
                  <a:srgbClr val="3E5057"/>
                </a:solidFill>
                <a:latin typeface="SimSun" panose="02010600030101010101" pitchFamily="2" charset="-122"/>
                <a:ea typeface="SimSun" panose="02010600030101010101" pitchFamily="2" charset="-122"/>
                <a:cs typeface="Tahoma" panose="020B0604030504040204" pitchFamily="34" charset="0"/>
              </a:rPr>
              <a:t>按揭证券累计发行量</a:t>
            </a:r>
            <a:endParaRPr lang="ru-RU" sz="1000" dirty="0">
              <a:solidFill>
                <a:srgbClr val="3E5057"/>
              </a:solidFill>
              <a:latin typeface="Tahoma" panose="020B060403050404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833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ДОМ.РФ">
      <a:dk1>
        <a:srgbClr val="3E5057"/>
      </a:dk1>
      <a:lt1>
        <a:sysClr val="window" lastClr="FFFFFF"/>
      </a:lt1>
      <a:dk2>
        <a:srgbClr val="3E5057"/>
      </a:dk2>
      <a:lt2>
        <a:srgbClr val="FFFFFF"/>
      </a:lt2>
      <a:accent1>
        <a:srgbClr val="DCDEE0"/>
      </a:accent1>
      <a:accent2>
        <a:srgbClr val="A6AAA9"/>
      </a:accent2>
      <a:accent3>
        <a:srgbClr val="7F7F7F"/>
      </a:accent3>
      <a:accent4>
        <a:srgbClr val="3E5057"/>
      </a:accent4>
      <a:accent5>
        <a:srgbClr val="A6AAA9"/>
      </a:accent5>
      <a:accent6>
        <a:srgbClr val="8FC54C"/>
      </a:accent6>
      <a:hlink>
        <a:srgbClr val="8FC54C"/>
      </a:hlink>
      <a:folHlink>
        <a:srgbClr val="3E5057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496</Words>
  <Application>Microsoft Macintosh PowerPoint</Application>
  <PresentationFormat>Широкоэкранный</PresentationFormat>
  <Paragraphs>49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Слайд think-cell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АО</dc:creator>
  <cp:lastModifiedBy>Анастасия Поминова</cp:lastModifiedBy>
  <cp:revision>123</cp:revision>
  <dcterms:created xsi:type="dcterms:W3CDTF">2023-04-04T09:16:31Z</dcterms:created>
  <dcterms:modified xsi:type="dcterms:W3CDTF">2023-07-03T08:12:50Z</dcterms:modified>
</cp:coreProperties>
</file>